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0" r:id="rId4"/>
    <p:sldId id="271" r:id="rId5"/>
    <p:sldId id="257" r:id="rId6"/>
    <p:sldId id="258" r:id="rId7"/>
    <p:sldId id="259" r:id="rId8"/>
    <p:sldId id="260" r:id="rId9"/>
    <p:sldId id="263" r:id="rId10"/>
    <p:sldId id="264" r:id="rId11"/>
    <p:sldId id="261" r:id="rId12"/>
    <p:sldId id="262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F2DFC2"/>
    <a:srgbClr val="839EF5"/>
    <a:srgbClr val="58CD29"/>
    <a:srgbClr val="E78457"/>
    <a:srgbClr val="A5F9AD"/>
    <a:srgbClr val="C4EEF0"/>
    <a:srgbClr val="DF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A0A70E-012A-4093-9DCC-B161FB6F7AAA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A31881-4158-4B41-A601-92E72AD56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50" y="533400"/>
            <a:ext cx="5686218" cy="2868168"/>
          </a:xfrm>
        </p:spPr>
        <p:txBody>
          <a:bodyPr/>
          <a:lstStyle/>
          <a:p>
            <a:pPr algn="ctr"/>
            <a:r>
              <a:rPr lang="ru-RU" sz="2800" dirty="0" smtClean="0"/>
              <a:t>Создание проблемных ситуаций через решение задач связанных с жизнью на уроках</a:t>
            </a:r>
            <a:r>
              <a:rPr lang="ru-RU" dirty="0" smtClean="0"/>
              <a:t> ОБЖ  </a:t>
            </a:r>
            <a:br>
              <a:rPr lang="ru-RU" dirty="0" smtClean="0"/>
            </a:br>
            <a:r>
              <a:rPr lang="ru-RU" sz="2800" dirty="0" smtClean="0"/>
              <a:t>в </a:t>
            </a:r>
            <a:r>
              <a:rPr lang="ru-RU" dirty="0" smtClean="0"/>
              <a:t>8-классах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4357694"/>
            <a:ext cx="5500726" cy="1101248"/>
          </a:xfrm>
        </p:spPr>
        <p:txBody>
          <a:bodyPr/>
          <a:lstStyle/>
          <a:p>
            <a:pPr algn="ctr"/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11" descr="word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928670"/>
            <a:ext cx="3046413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1439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49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5064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Родители, после ремонта, оставили на балконе лакокрасочные материалы в открытой таре.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Какую опасность это может представлять? </a:t>
                      </a:r>
                    </a:p>
                    <a:p>
                      <a:r>
                        <a:rPr lang="ru-RU" dirty="0" smtClean="0"/>
                        <a:t>Нужно ли с ними обсудить это? 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37409">
                <a:tc>
                  <a:txBody>
                    <a:bodyPr/>
                    <a:lstStyle/>
                    <a:p>
                      <a:r>
                        <a:rPr lang="ru-RU" dirty="0" smtClean="0"/>
                        <a:t>Ты открыл квартиру  и почувствовал резкий неприятный запах.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Родители включили (одновременно) в одну розетку больше трех энергоемких бытовых</a:t>
                      </a:r>
                      <a:r>
                        <a:rPr lang="ru-RU" baseline="0" dirty="0" smtClean="0"/>
                        <a:t> приборов.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Признаком чего это может быть?</a:t>
                      </a:r>
                    </a:p>
                    <a:p>
                      <a:r>
                        <a:rPr lang="ru-RU" dirty="0" smtClean="0"/>
                        <a:t>Определи последовательность своих действий при различных признаках?</a:t>
                      </a:r>
                    </a:p>
                    <a:p>
                      <a:r>
                        <a:rPr lang="ru-RU" dirty="0" smtClean="0"/>
                        <a:t>Опасно ли это? </a:t>
                      </a:r>
                    </a:p>
                    <a:p>
                      <a:r>
                        <a:rPr lang="ru-RU" dirty="0" smtClean="0"/>
                        <a:t>Если да, как ты им это объяснишь?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364784">
                <a:tc>
                  <a:txBody>
                    <a:bodyPr/>
                    <a:lstStyle/>
                    <a:p>
                      <a:r>
                        <a:rPr lang="ru-RU" dirty="0" smtClean="0"/>
                        <a:t>Ты увидел, что из под двери (из окна) у соседей  выходит дым.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Проходя по школе ты заметил, что из блока освещения </a:t>
                      </a:r>
                      <a:r>
                        <a:rPr lang="ru-RU" baseline="0" dirty="0" smtClean="0"/>
                        <a:t> резко пахнет горелым.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Должен</a:t>
                      </a:r>
                      <a:r>
                        <a:rPr lang="ru-RU" baseline="0" dirty="0" smtClean="0"/>
                        <a:t> ли ты вообще обращать на это внимание?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Если</a:t>
                      </a:r>
                      <a:r>
                        <a:rPr lang="ru-RU" baseline="0" dirty="0" smtClean="0"/>
                        <a:t> да, то как</a:t>
                      </a:r>
                      <a:r>
                        <a:rPr lang="ru-RU" dirty="0" smtClean="0"/>
                        <a:t> и в какой последовательности ты поступишь?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96582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«оказание первой доврачебной помощи»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00109"/>
          <a:ext cx="8143900" cy="585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56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86975">
                <a:tc>
                  <a:txBody>
                    <a:bodyPr/>
                    <a:lstStyle/>
                    <a:p>
                      <a:r>
                        <a:rPr lang="ru-RU" dirty="0" smtClean="0"/>
                        <a:t>Ты катался с другом на велосипеде в лесу, он упал и ударился.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После</a:t>
                      </a:r>
                      <a:r>
                        <a:rPr lang="ru-RU" baseline="0" dirty="0" smtClean="0"/>
                        <a:t> ушиба он не может двигать конечностью (это вызывает сильную боль), конечность неестественно вывернута.</a:t>
                      </a:r>
                      <a:endParaRPr lang="ru-RU" dirty="0" smtClean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Твои действия?</a:t>
                      </a:r>
                    </a:p>
                    <a:p>
                      <a:r>
                        <a:rPr lang="ru-RU" dirty="0" smtClean="0"/>
                        <a:t>Что будешь делать в первую очередь?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Признаком какой травмы это является и что делать, чтобы помочь другу?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Необходимо</a:t>
                      </a:r>
                      <a:r>
                        <a:rPr lang="ru-RU" baseline="0" dirty="0" smtClean="0"/>
                        <a:t> ли брать аптечку в автономные поездки и что в ней должно быть обязательно?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014774">
                <a:tc>
                  <a:txBody>
                    <a:bodyPr/>
                    <a:lstStyle/>
                    <a:p>
                      <a:r>
                        <a:rPr lang="ru-RU" dirty="0" smtClean="0"/>
                        <a:t>По дороге в школу ты увидел, как </a:t>
                      </a:r>
                      <a:r>
                        <a:rPr lang="ru-RU" baseline="0" dirty="0" smtClean="0"/>
                        <a:t> взрослый человек поскользнулся на льду и упал.</a:t>
                      </a:r>
                    </a:p>
                    <a:p>
                      <a:r>
                        <a:rPr lang="ru-RU" baseline="0" dirty="0" smtClean="0"/>
                        <a:t>Вводная - Не может двигать ногами.</a:t>
                      </a:r>
                    </a:p>
                    <a:p>
                      <a:endParaRPr lang="ru-RU" baseline="0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Должен ли ты помочь ему подняться, если сам он встать</a:t>
                      </a:r>
                      <a:r>
                        <a:rPr lang="ru-RU" baseline="0" dirty="0" smtClean="0"/>
                        <a:t> не может?</a:t>
                      </a:r>
                    </a:p>
                    <a:p>
                      <a:r>
                        <a:rPr lang="ru-RU" baseline="0" dirty="0" smtClean="0"/>
                        <a:t> Если да, то на, что обязательно нужно обратить внимание при оказании первой помощи?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8143900" cy="6850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7619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Условия проблемной ситуации</a:t>
                      </a:r>
                    </a:p>
                    <a:p>
                      <a:endParaRPr lang="ru-RU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024079"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Играя с друзьями в</a:t>
                      </a:r>
                      <a:r>
                        <a:rPr lang="ru-RU" baseline="0" dirty="0" smtClean="0"/>
                        <a:t> дали от своего дома ты упал и сильно порезал руку об осколки брошенной кем-то бутылки  (любой острый предмет).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Кто и каким образом должен оказать тебе доврачебную помощь?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Должен ли ты сам знать правила оказания помощи?</a:t>
                      </a:r>
                    </a:p>
                    <a:p>
                      <a:r>
                        <a:rPr lang="ru-RU" dirty="0" smtClean="0"/>
                        <a:t>Что</a:t>
                      </a:r>
                      <a:r>
                        <a:rPr lang="ru-RU" baseline="0" dirty="0" smtClean="0"/>
                        <a:t> они должны включать и почему?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032007">
                <a:tc>
                  <a:txBody>
                    <a:bodyPr/>
                    <a:lstStyle/>
                    <a:p>
                      <a:r>
                        <a:rPr lang="ru-RU" dirty="0" smtClean="0"/>
                        <a:t> Ты</a:t>
                      </a:r>
                      <a:r>
                        <a:rPr lang="ru-RU" baseline="0" dirty="0" smtClean="0"/>
                        <a:t> увидел в подъезде привалившегося к стене человека.</a:t>
                      </a:r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r>
                        <a:rPr lang="ru-RU" dirty="0" smtClean="0"/>
                        <a:t>Вводная - У человека нет признаков жизни.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поступишь?</a:t>
                      </a:r>
                    </a:p>
                    <a:p>
                      <a:r>
                        <a:rPr lang="ru-RU" dirty="0" smtClean="0"/>
                        <a:t>Какие последствия могут быть от принятого тобой решения?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Какие это признаки?</a:t>
                      </a:r>
                    </a:p>
                    <a:p>
                      <a:r>
                        <a:rPr lang="ru-RU" dirty="0" smtClean="0"/>
                        <a:t>Как помочь в такой ситуации?</a:t>
                      </a:r>
                      <a:endParaRPr lang="ru-RU" dirty="0"/>
                    </a:p>
                  </a:txBody>
                  <a:tcPr>
                    <a:solidFill>
                      <a:srgbClr val="A5F9AD"/>
                    </a:solidFill>
                  </a:tcPr>
                </a:tc>
              </a:tr>
              <a:tr h="2032007">
                <a:tc>
                  <a:txBody>
                    <a:bodyPr/>
                    <a:lstStyle/>
                    <a:p>
                      <a:r>
                        <a:rPr lang="ru-RU" dirty="0" smtClean="0"/>
                        <a:t>Ты пошел с друзьями купаться.</a:t>
                      </a:r>
                    </a:p>
                    <a:p>
                      <a:r>
                        <a:rPr lang="ru-RU" dirty="0" smtClean="0"/>
                        <a:t>Вы</a:t>
                      </a:r>
                      <a:r>
                        <a:rPr lang="ru-RU" baseline="0" dirty="0" smtClean="0"/>
                        <a:t> увидели тонущего человека. Вытащили его из воды, но признаков жизни он не подает.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</a:t>
                      </a:r>
                      <a:r>
                        <a:rPr lang="ru-RU" baseline="0" dirty="0" smtClean="0"/>
                        <a:t> должна быть последовательность действий по спасению его жизни?</a:t>
                      </a:r>
                    </a:p>
                    <a:p>
                      <a:r>
                        <a:rPr lang="ru-RU" baseline="0" dirty="0" smtClean="0"/>
                        <a:t> Что может помешать твоим действиям?</a:t>
                      </a:r>
                    </a:p>
                    <a:p>
                      <a:r>
                        <a:rPr lang="ru-RU" baseline="0" dirty="0" smtClean="0"/>
                        <a:t>Должен ли ты научиться реанимировать пострадавшего?</a:t>
                      </a:r>
                      <a:endParaRPr lang="ru-RU" dirty="0"/>
                    </a:p>
                  </a:txBody>
                  <a:tcPr>
                    <a:solidFill>
                      <a:srgbClr val="F2DFC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42048" cy="46575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Опасные ситуации на дороге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857232"/>
          <a:ext cx="8143900" cy="6000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7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Условия проблемной ситуации</a:t>
                      </a:r>
                    </a:p>
                    <a:p>
                      <a:pPr algn="ctr"/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279005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 младший</a:t>
                      </a:r>
                      <a:r>
                        <a:rPr lang="ru-RU" baseline="0" dirty="0" smtClean="0"/>
                        <a:t> брат (сестра) иногда самостоятельно ходит в школу.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</a:t>
                      </a:r>
                      <a:r>
                        <a:rPr lang="ru-RU" baseline="0" dirty="0" smtClean="0"/>
                        <a:t> путь ты считаешь для него безопасным?</a:t>
                      </a:r>
                    </a:p>
                    <a:p>
                      <a:r>
                        <a:rPr lang="ru-RU" baseline="0" dirty="0" smtClean="0"/>
                        <a:t>Выполнение каких правил может обезопасить его на дороге?</a:t>
                      </a:r>
                      <a:endParaRPr lang="ru-RU" dirty="0"/>
                    </a:p>
                  </a:txBody>
                  <a:tcPr/>
                </a:tc>
              </a:tr>
              <a:tr h="2025739">
                <a:tc>
                  <a:txBody>
                    <a:bodyPr/>
                    <a:lstStyle/>
                    <a:p>
                      <a:r>
                        <a:rPr lang="ru-RU" dirty="0" smtClean="0"/>
                        <a:t>Вы с друзьями любите кататься на велосипедах  (роликовых</a:t>
                      </a:r>
                      <a:r>
                        <a:rPr lang="ru-RU" baseline="0" dirty="0" smtClean="0"/>
                        <a:t> коньках) </a:t>
                      </a:r>
                      <a:r>
                        <a:rPr lang="ru-RU" dirty="0" smtClean="0"/>
                        <a:t>по городу, часто ездите по проезжей части.</a:t>
                      </a:r>
                      <a:endParaRPr lang="ru-RU" dirty="0"/>
                    </a:p>
                  </a:txBody>
                  <a:tcPr>
                    <a:solidFill>
                      <a:srgbClr val="E784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Какие места в городе больше подходят для этого?</a:t>
                      </a:r>
                    </a:p>
                    <a:p>
                      <a:r>
                        <a:rPr lang="ru-RU" dirty="0" smtClean="0"/>
                        <a:t>Считается</a:t>
                      </a:r>
                      <a:r>
                        <a:rPr lang="ru-RU" baseline="0" dirty="0" smtClean="0"/>
                        <a:t> ли велосипедист водителем транспортного средства?</a:t>
                      </a:r>
                    </a:p>
                    <a:p>
                      <a:r>
                        <a:rPr lang="ru-RU" baseline="0" dirty="0" smtClean="0"/>
                        <a:t>Если да то какие он должен выполнять правила?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025739"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Транспортные</a:t>
                      </a:r>
                      <a:r>
                        <a:rPr lang="ru-RU" baseline="0" dirty="0" smtClean="0"/>
                        <a:t> потоки в городе проходят по разному. Где-то больше легковых автомобилей, а где-то грузовых.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</a:t>
                      </a:r>
                      <a:r>
                        <a:rPr lang="ru-RU" baseline="0" dirty="0" smtClean="0"/>
                        <a:t>и где они проходят?</a:t>
                      </a:r>
                    </a:p>
                    <a:p>
                      <a:r>
                        <a:rPr lang="ru-RU" dirty="0" smtClean="0"/>
                        <a:t>Должен ли ты, при перемещении по городу, учитывать  этот факт?</a:t>
                      </a:r>
                    </a:p>
                    <a:p>
                      <a:r>
                        <a:rPr lang="ru-RU" dirty="0" smtClean="0"/>
                        <a:t>Если да, то как?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42048" cy="3943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Опасные ситуации на транспорте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57"/>
          <a:ext cx="8143900" cy="6143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49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Условия проблемной ситуации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590027">
                <a:tc>
                  <a:txBody>
                    <a:bodyPr/>
                    <a:lstStyle/>
                    <a:p>
                      <a:r>
                        <a:rPr lang="ru-RU" dirty="0" smtClean="0"/>
                        <a:t>Ты едешь в электричке (автобусе). Замечаешь, что под сиденьем лежит какой-то бесхозный сверток (сумка,</a:t>
                      </a:r>
                      <a:r>
                        <a:rPr lang="ru-RU" baseline="0" dirty="0" smtClean="0"/>
                        <a:t> пакет и.т.п.).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Какую опасность</a:t>
                      </a:r>
                      <a:r>
                        <a:rPr lang="ru-RU" baseline="0" dirty="0" smtClean="0"/>
                        <a:t> он может представлять?</a:t>
                      </a:r>
                    </a:p>
                    <a:p>
                      <a:r>
                        <a:rPr lang="ru-RU" baseline="0" dirty="0" smtClean="0"/>
                        <a:t>Будешь ли ты, что-нибудь предпринимать по этому поводу?</a:t>
                      </a:r>
                    </a:p>
                    <a:p>
                      <a:r>
                        <a:rPr lang="ru-RU" baseline="0" dirty="0" smtClean="0"/>
                        <a:t>Если да, то что?</a:t>
                      </a:r>
                      <a:endParaRPr lang="ru-RU" dirty="0"/>
                    </a:p>
                  </a:txBody>
                  <a:tcPr/>
                </a:tc>
              </a:tr>
              <a:tr h="1586497">
                <a:tc>
                  <a:txBody>
                    <a:bodyPr/>
                    <a:lstStyle/>
                    <a:p>
                      <a:r>
                        <a:rPr lang="ru-RU" dirty="0" smtClean="0"/>
                        <a:t>Ты едешь в трамвае (троллейбусе) он резко останавливается и кто-то</a:t>
                      </a:r>
                      <a:r>
                        <a:rPr lang="ru-RU" baseline="0" dirty="0" smtClean="0"/>
                        <a:t> говорит, что контактный провод оборвался и упал на крышу.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Может ли эта ситуация быть опасной для твоей жизни?</a:t>
                      </a:r>
                    </a:p>
                    <a:p>
                      <a:r>
                        <a:rPr lang="ru-RU" dirty="0" smtClean="0"/>
                        <a:t>Если да, то почему?</a:t>
                      </a:r>
                    </a:p>
                    <a:p>
                      <a:r>
                        <a:rPr lang="ru-RU" dirty="0" smtClean="0"/>
                        <a:t>Как себя поведешь?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318062">
                <a:tc>
                  <a:txBody>
                    <a:bodyPr/>
                    <a:lstStyle/>
                    <a:p>
                      <a:r>
                        <a:rPr lang="ru-RU" dirty="0" smtClean="0"/>
                        <a:t>Ваша семья </a:t>
                      </a:r>
                      <a:r>
                        <a:rPr lang="ru-RU" baseline="0" dirty="0" smtClean="0"/>
                        <a:t> едет на дачу на своей машине, но ты видел, как накануне вечером отец (водитель) был нетрезвым.</a:t>
                      </a:r>
                    </a:p>
                    <a:p>
                      <a:r>
                        <a:rPr lang="ru-RU" baseline="0" dirty="0" smtClean="0"/>
                        <a:t>Вводная - Ехать недалеко и родители не пристегнули младшую сестру (брата) ремнем безопасности.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считаешь создает ли это угрозу для всех членов семьи?</a:t>
                      </a:r>
                    </a:p>
                    <a:p>
                      <a:r>
                        <a:rPr lang="ru-RU" dirty="0" smtClean="0"/>
                        <a:t>Если да,то что</a:t>
                      </a:r>
                      <a:r>
                        <a:rPr lang="ru-RU" baseline="0" dirty="0" smtClean="0"/>
                        <a:t> будешь делать</a:t>
                      </a:r>
                      <a:r>
                        <a:rPr lang="ru-RU" dirty="0" smtClean="0"/>
                        <a:t>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Должен ли ты напомнить родителям об этом?</a:t>
                      </a:r>
                      <a:endParaRPr lang="ru-RU" dirty="0"/>
                    </a:p>
                  </a:txBody>
                  <a:tcPr>
                    <a:solidFill>
                      <a:srgbClr val="A5F9A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214313"/>
            <a:ext cx="6885018" cy="12144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понятия о здоровье как основной ценности человека.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00109"/>
          <a:ext cx="8143900" cy="585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482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Условия проблемной ситуации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E78457"/>
                          </a:solidFill>
                        </a:rPr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037364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 друг (подруга) курит. От него (нее) исходит запах</a:t>
                      </a:r>
                      <a:r>
                        <a:rPr lang="ru-RU" baseline="0" dirty="0" smtClean="0"/>
                        <a:t> табачного перегара, он (она) болезненно выглядит (и.т.п.)</a:t>
                      </a:r>
                    </a:p>
                    <a:p>
                      <a:r>
                        <a:rPr lang="ru-RU" baseline="0" dirty="0" smtClean="0"/>
                        <a:t>Вводная – курит твой отец, (мать, сестра или брат).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Будешь ли ты из солидарности курить вместе?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Если беспокоишься о его (её) здоровье, то как сможешь  повлиять на события?</a:t>
                      </a:r>
                    </a:p>
                    <a:p>
                      <a:r>
                        <a:rPr lang="ru-RU" baseline="0" dirty="0" smtClean="0"/>
                        <a:t>Какие аргументы приведешь, чтобы помочь?</a:t>
                      </a:r>
                      <a:endParaRPr lang="ru-RU" dirty="0"/>
                    </a:p>
                  </a:txBody>
                  <a:tcPr/>
                </a:tc>
              </a:tr>
              <a:tr h="1481719"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r>
                        <a:rPr lang="ru-RU" baseline="0" dirty="0" smtClean="0"/>
                        <a:t>ы все свое свободное </a:t>
                      </a:r>
                    </a:p>
                    <a:p>
                      <a:r>
                        <a:rPr lang="ru-RU" baseline="0" dirty="0" smtClean="0"/>
                        <a:t>(и не только) время тратишь на компьютерные игры (считаешь себя продвинутым геймером), но стал хуже учиться, чаще болеешь.</a:t>
                      </a:r>
                      <a:endParaRPr lang="ru-RU" dirty="0"/>
                    </a:p>
                  </a:txBody>
                  <a:tcPr>
                    <a:solidFill>
                      <a:srgbClr val="839E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Считаешь ли ты необходимым менять образ жизни?</a:t>
                      </a:r>
                    </a:p>
                    <a:p>
                      <a:r>
                        <a:rPr lang="ru-RU" dirty="0" smtClean="0"/>
                        <a:t>Если да, то с чего начнешь?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690555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</a:t>
                      </a:r>
                      <a:r>
                        <a:rPr lang="ru-RU" baseline="0" dirty="0" smtClean="0"/>
                        <a:t> одноклассник (друг) не сдержан в общении, часто переходит на крик и ненормативную лексику.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его поведение влияет на здоровье?</a:t>
                      </a:r>
                    </a:p>
                    <a:p>
                      <a:r>
                        <a:rPr lang="ru-RU" baseline="0" dirty="0" smtClean="0"/>
                        <a:t>Можешь ли ты чем-нибудь помочь ему?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2"/>
          <a:ext cx="8143900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53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Условия проблемной ситуации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1929117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</a:t>
                      </a:r>
                      <a:r>
                        <a:rPr lang="ru-RU" baseline="0" dirty="0" smtClean="0"/>
                        <a:t> одноклассник (одноклассница) не  хочет заниматься физической культурой и  ему (ей) родители  достали  справку о болезни.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Измениться ли твое отношение к нему (к ней) или</a:t>
                      </a:r>
                      <a:r>
                        <a:rPr lang="ru-RU" baseline="0" dirty="0" smtClean="0"/>
                        <a:t> ты останешься равнодушен?</a:t>
                      </a:r>
                    </a:p>
                    <a:p>
                      <a:r>
                        <a:rPr lang="ru-RU" baseline="0" dirty="0" smtClean="0"/>
                        <a:t>Чем может обернуться для твоего одноклассника такое поведение?</a:t>
                      </a:r>
                      <a:endParaRPr lang="ru-RU" dirty="0"/>
                    </a:p>
                  </a:txBody>
                  <a:tcPr/>
                </a:tc>
              </a:tr>
              <a:tr h="1810739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</a:t>
                      </a:r>
                      <a:r>
                        <a:rPr lang="ru-RU" baseline="0" dirty="0" smtClean="0"/>
                        <a:t> друг хорошо разбирается в точных науках, занимается спортом, а всякую «лирику» считает ненужным  хламом.</a:t>
                      </a:r>
                      <a:endParaRPr lang="ru-RU" dirty="0"/>
                    </a:p>
                  </a:txBody>
                  <a:tcPr>
                    <a:solidFill>
                      <a:srgbClr val="839E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Возьмешь ли ты с него пример</a:t>
                      </a:r>
                      <a:r>
                        <a:rPr lang="ru-RU" baseline="0" dirty="0" smtClean="0"/>
                        <a:t> или считаешь его развитие однобоким?</a:t>
                      </a:r>
                    </a:p>
                    <a:p>
                      <a:r>
                        <a:rPr lang="ru-RU" baseline="0" dirty="0" smtClean="0"/>
                        <a:t>Влияет ли духовное развитие на здоровье человека?</a:t>
                      </a:r>
                    </a:p>
                    <a:p>
                      <a:r>
                        <a:rPr lang="ru-RU" baseline="0" dirty="0" smtClean="0"/>
                        <a:t>Если да, то как?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2464916">
                <a:tc>
                  <a:txBody>
                    <a:bodyPr/>
                    <a:lstStyle/>
                    <a:p>
                      <a:r>
                        <a:rPr lang="ru-RU" dirty="0" smtClean="0"/>
                        <a:t>Ты</a:t>
                      </a:r>
                      <a:r>
                        <a:rPr lang="ru-RU" baseline="0" dirty="0" smtClean="0"/>
                        <a:t> часто болеешь и родители сами дают тебе лекарство (не обращаясь к врачу).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Должен ли ты знать какие лекарственные препараты  употребляешь?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Можешь ли ты повысить свою сопротивляемость</a:t>
                      </a:r>
                      <a:r>
                        <a:rPr lang="ru-RU" baseline="0" dirty="0" smtClean="0"/>
                        <a:t> болезням?</a:t>
                      </a:r>
                    </a:p>
                    <a:p>
                      <a:r>
                        <a:rPr lang="ru-RU" baseline="0" dirty="0" smtClean="0"/>
                        <a:t>Что для этого можно сделать?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21533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4214842"/>
              </a:tblGrid>
              <a:tr h="6531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Условия проблемной ситуации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Проблема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86215">
                <a:tc>
                  <a:txBody>
                    <a:bodyPr/>
                    <a:lstStyle/>
                    <a:p>
                      <a:r>
                        <a:rPr lang="ru-RU" dirty="0" smtClean="0"/>
                        <a:t>Ты увидел, как на улице ранним утром  какой-то</a:t>
                      </a:r>
                      <a:r>
                        <a:rPr lang="ru-RU" baseline="0" dirty="0" smtClean="0"/>
                        <a:t> человек вышел на мороз раздетым и вылил на себя ведро  холодной воды.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Посчитаешь ли ты,</a:t>
                      </a:r>
                      <a:r>
                        <a:rPr lang="ru-RU" baseline="0" dirty="0" smtClean="0"/>
                        <a:t> что это нормально ?</a:t>
                      </a:r>
                    </a:p>
                    <a:p>
                      <a:r>
                        <a:rPr lang="ru-RU" baseline="0" dirty="0" smtClean="0"/>
                        <a:t>Захочется ли тебе повторить это?</a:t>
                      </a:r>
                    </a:p>
                    <a:p>
                      <a:r>
                        <a:rPr lang="ru-RU" baseline="0" dirty="0" smtClean="0"/>
                        <a:t>Расширяет ли подобная практика возможности организма ?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59616">
                <a:tc>
                  <a:txBody>
                    <a:bodyPr/>
                    <a:lstStyle/>
                    <a:p>
                      <a:r>
                        <a:rPr lang="ru-RU" dirty="0" smtClean="0"/>
                        <a:t>Твоя подруга встречается с парнем старшеклассником и часто рассказывает тебе о том, как он ей нравится (и.т.п.).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Захотелось ли тебе подобных отношений ?</a:t>
                      </a:r>
                    </a:p>
                    <a:p>
                      <a:r>
                        <a:rPr lang="ru-RU" dirty="0" smtClean="0"/>
                        <a:t>Если да, то,</a:t>
                      </a:r>
                      <a:r>
                        <a:rPr lang="ru-RU" baseline="0" dirty="0" smtClean="0"/>
                        <a:t> что в них тебя привлекает?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72813">
                <a:tc>
                  <a:txBody>
                    <a:bodyPr/>
                    <a:lstStyle/>
                    <a:p>
                      <a:r>
                        <a:rPr lang="ru-RU" dirty="0" smtClean="0"/>
                        <a:t>Тебе нравится девочка-одноклассница.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Вводная – девочка старше тебя.</a:t>
                      </a:r>
                      <a:endParaRPr lang="ru-RU" dirty="0"/>
                    </a:p>
                  </a:txBody>
                  <a:tcPr>
                    <a:solidFill>
                      <a:srgbClr val="839E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ты готов сделать, чтобы ей понравится ?</a:t>
                      </a:r>
                    </a:p>
                    <a:p>
                      <a:r>
                        <a:rPr lang="ru-RU" dirty="0" smtClean="0"/>
                        <a:t>Считаешь ли ты необходимым</a:t>
                      </a:r>
                      <a:r>
                        <a:rPr lang="ru-RU" baseline="0" dirty="0" smtClean="0"/>
                        <a:t> показать свои чувства ?</a:t>
                      </a:r>
                    </a:p>
                    <a:p>
                      <a:r>
                        <a:rPr lang="ru-RU" baseline="0" dirty="0" smtClean="0"/>
                        <a:t>Какие проявления чувств считаешь достойными ?</a:t>
                      </a:r>
                      <a:endParaRPr lang="ru-RU" dirty="0"/>
                    </a:p>
                  </a:txBody>
                  <a:tcPr>
                    <a:solidFill>
                      <a:srgbClr val="F2DFC2"/>
                    </a:solidFill>
                  </a:tcPr>
                </a:tc>
              </a:tr>
              <a:tr h="1586215">
                <a:tc>
                  <a:txBody>
                    <a:bodyPr/>
                    <a:lstStyle/>
                    <a:p>
                      <a:r>
                        <a:rPr lang="ru-RU" dirty="0" smtClean="0"/>
                        <a:t> Среди твоих одноклассников есть ребята более развитые,</a:t>
                      </a:r>
                      <a:r>
                        <a:rPr lang="ru-RU" baseline="0" dirty="0" smtClean="0"/>
                        <a:t> чем ты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Физически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Умственно</a:t>
                      </a:r>
                      <a:endParaRPr lang="ru-RU" dirty="0"/>
                    </a:p>
                  </a:txBody>
                  <a:tcPr>
                    <a:solidFill>
                      <a:srgbClr val="58CD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к этому относиться</a:t>
                      </a:r>
                      <a:r>
                        <a:rPr lang="ru-RU" baseline="0" dirty="0" smtClean="0"/>
                        <a:t> тебе ?</a:t>
                      </a:r>
                    </a:p>
                    <a:p>
                      <a:r>
                        <a:rPr lang="ru-RU" baseline="0" dirty="0" smtClean="0"/>
                        <a:t>Насколько сильно тебя это задевает ?</a:t>
                      </a:r>
                    </a:p>
                    <a:p>
                      <a:r>
                        <a:rPr lang="ru-RU" baseline="0" dirty="0" smtClean="0"/>
                        <a:t>Что ты готов сделать, чтобы измениться?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33" y="0"/>
            <a:ext cx="914823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8572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проблемного обучения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7196166" cy="5669942"/>
          </a:xfrm>
          <a:solidFill>
            <a:schemeClr val="accent1">
              <a:lumMod val="40000"/>
              <a:lumOff val="60000"/>
            </a:schemeClr>
          </a:solidFill>
          <a:ln w="88900" cmpd="tri"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indent="252413" algn="ctr"/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интеллекта, познавательной самостоятельности и творческих способностей обучающихся; 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усвоение обучающимися системы знаний и способов умственной практической деятельности; 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навыков творческого усвоения знаний (применение отдельных логических приемов и способов творческой деятельности);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навыков творческого применения знаний (применение усвоенных знаний в новой ситуации) и умение решать учебные проблемы;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и накопление опыта творческой деятельности (овладение методами научного исследования и творческого отображения действительности);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252413" eaLnBrk="0" hangingPunct="0">
              <a:buFontTx/>
              <a:buChar char="•"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формирование мотивов обучения, социальных, нравственных и познавательных потребностей.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педагога и обучающихся в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условиях проблемного метода обучения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3543296" cy="5312752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педагога</a:t>
            </a:r>
            <a:endParaRPr lang="en-US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800" dirty="0" smtClean="0">
              <a:solidFill>
                <a:schemeClr val="tx2">
                  <a:shade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>
                    <a:shade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создает проблемную ситуацию;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>
                    <a:shade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организует размышление над проблемой и ее формулировкой;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>
                    <a:shade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организует поиск гипотезы;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>
                    <a:shade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организует проверку гипотезы;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>
                    <a:shade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организует обобщение результатов и применение полученных знаний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14810" y="1142984"/>
            <a:ext cx="3643338" cy="4912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en-US" sz="24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000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осознают противоречия;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формирует проблему;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выдвигают гипотезы, объясняющие явления;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проверяют гипотезу в эксперименте, решении задач;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анализируют результаты, делают  выводы;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применяют полученные 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знания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00010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«Ситуации криминогенного характера»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8143900" cy="5715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765192">
                <a:tc>
                  <a:txBody>
                    <a:bodyPr/>
                    <a:lstStyle/>
                    <a:p>
                      <a:r>
                        <a:rPr lang="ru-RU" dirty="0" smtClean="0"/>
                        <a:t>Условия проблемной ситуации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</a:t>
                      </a:r>
                      <a:endParaRPr lang="ru-RU" dirty="0"/>
                    </a:p>
                  </a:txBody>
                  <a:tcPr/>
                </a:tc>
              </a:tr>
              <a:tr h="1560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Парень идет с девушкой по</a:t>
                      </a:r>
                    </a:p>
                    <a:p>
                      <a:r>
                        <a:rPr lang="ru-RU" dirty="0" smtClean="0"/>
                        <a:t>плохо освещенной улице и поздно замечает, что впереди стоит группа агрессивных, на вид, парней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вести себя парню?</a:t>
                      </a:r>
                    </a:p>
                    <a:p>
                      <a:r>
                        <a:rPr lang="ru-RU" dirty="0" smtClean="0"/>
                        <a:t>Как вести себя девушке?</a:t>
                      </a:r>
                      <a:endParaRPr lang="ru-RU" dirty="0"/>
                    </a:p>
                  </a:txBody>
                  <a:tcPr/>
                </a:tc>
              </a:tr>
              <a:tr h="3389205">
                <a:tc>
                  <a:txBody>
                    <a:bodyPr/>
                    <a:lstStyle/>
                    <a:p>
                      <a:r>
                        <a:rPr lang="ru-RU" dirty="0" smtClean="0"/>
                        <a:t>Ты задержался(</a:t>
                      </a:r>
                      <a:r>
                        <a:rPr lang="ru-RU" dirty="0" err="1" smtClean="0"/>
                        <a:t>лась</a:t>
                      </a:r>
                      <a:r>
                        <a:rPr lang="ru-RU" dirty="0" smtClean="0"/>
                        <a:t>) в школе (клубе, секции и.т.п.) и возвращаешься домой поздно.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 дороге  к тебе грубо обратился </a:t>
                      </a:r>
                      <a:r>
                        <a:rPr lang="ru-RU" baseline="0" dirty="0" smtClean="0"/>
                        <a:t> нетрезвый человек.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Дверь твоего подъезда с кодовым замком, у двери стоит незнакомый человек с намерением войти.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Какие меры нужно принять, чтобы не попасть в опасную (криминогенную) ситуацию?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Как ты ответишь ему?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Просчитай  и аргументируй варианты своего поведения?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8143900" cy="6786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769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Проблема</a:t>
                      </a:r>
                      <a:endParaRPr lang="ru-RU" dirty="0"/>
                    </a:p>
                  </a:txBody>
                  <a:tcPr/>
                </a:tc>
              </a:tr>
              <a:tr h="196377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Твой друг (подруга) часто рассказывает тебе  о том, что приобрели (какие вещи)  его родители, куда ездили отдыхать. Ты заметил, что посторонний</a:t>
                      </a:r>
                      <a:r>
                        <a:rPr lang="ru-RU" baseline="0" dirty="0" smtClean="0"/>
                        <a:t> человек прислушивается к вашему разговору.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ты поступишь</a:t>
                      </a:r>
                      <a:r>
                        <a:rPr lang="ru-RU" baseline="0" dirty="0" smtClean="0"/>
                        <a:t> ?</a:t>
                      </a:r>
                    </a:p>
                    <a:p>
                      <a:r>
                        <a:rPr lang="ru-RU" baseline="0" dirty="0" smtClean="0"/>
                        <a:t>Что посоветуешь своему другу?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231558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Старшие друзья говорят тебе «Хочешь немного заработать?</a:t>
                      </a:r>
                      <a:r>
                        <a:rPr lang="ru-RU" baseline="0" dirty="0" smtClean="0"/>
                        <a:t> Отнеси пакет по адресу».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Возвращаясь домой, видишь, что замок, в двери у соседей, открывает незнакомый тебе человек.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ты поступишь?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Твои действия?</a:t>
                      </a:r>
                    </a:p>
                    <a:p>
                      <a:r>
                        <a:rPr lang="ru-RU" dirty="0" smtClean="0"/>
                        <a:t>Всех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ли соседей по подъезду ты должен знать в лицо?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719427">
                <a:tc>
                  <a:txBody>
                    <a:bodyPr/>
                    <a:lstStyle/>
                    <a:p>
                      <a:r>
                        <a:rPr lang="ru-RU" dirty="0" smtClean="0"/>
                        <a:t>На улице твой друг предложил тебе выпить пива. Ты отказался, а он выпил и вас арестовал наряд полиции.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вести себя с полицейскими?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Изменишь</a:t>
                      </a:r>
                      <a:r>
                        <a:rPr lang="ru-RU" baseline="0" dirty="0" smtClean="0"/>
                        <a:t> ли ты отношение к своему другу?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072462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31"/>
                <a:gridCol w="4036231"/>
              </a:tblGrid>
              <a:tr h="7672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839636">
                <a:tc>
                  <a:txBody>
                    <a:bodyPr/>
                    <a:lstStyle/>
                    <a:p>
                      <a:r>
                        <a:rPr lang="ru-RU" dirty="0" smtClean="0"/>
                        <a:t>Ты случайно услышал, как в школе ученики говорили о том, что</a:t>
                      </a:r>
                      <a:r>
                        <a:rPr lang="ru-RU" baseline="0" dirty="0" smtClean="0"/>
                        <a:t> они хотят украсть мотоцикл из гаража, а потом продать (или…).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следует предпринять?</a:t>
                      </a:r>
                    </a:p>
                    <a:p>
                      <a:r>
                        <a:rPr lang="ru-RU" dirty="0" smtClean="0"/>
                        <a:t> Как поступишь если это одноклассники и (как тебе кажется) хорошие ребята?</a:t>
                      </a:r>
                      <a:endParaRPr lang="ru-RU" dirty="0"/>
                    </a:p>
                  </a:txBody>
                  <a:tcPr/>
                </a:tc>
              </a:tr>
              <a:tr h="1839636">
                <a:tc>
                  <a:txBody>
                    <a:bodyPr/>
                    <a:lstStyle/>
                    <a:p>
                      <a:r>
                        <a:rPr lang="ru-RU" dirty="0" smtClean="0"/>
                        <a:t>Во время твоего дежурства по столовой ты «на время» без разрешения взял поиграть оставленный  одноклассником планшет.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Считается ли это преступлением?</a:t>
                      </a:r>
                    </a:p>
                    <a:p>
                      <a:r>
                        <a:rPr lang="ru-RU" dirty="0" smtClean="0"/>
                        <a:t>Будешь ли возвращать?</a:t>
                      </a:r>
                    </a:p>
                    <a:p>
                      <a:r>
                        <a:rPr lang="ru-RU" dirty="0" smtClean="0"/>
                        <a:t>Если будешь, то как?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411449">
                <a:tc>
                  <a:txBody>
                    <a:bodyPr/>
                    <a:lstStyle/>
                    <a:p>
                      <a:r>
                        <a:rPr lang="ru-RU" dirty="0" smtClean="0"/>
                        <a:t>Ты посмотрел классный боевик, в</a:t>
                      </a:r>
                      <a:r>
                        <a:rPr lang="ru-RU" baseline="0" dirty="0" smtClean="0"/>
                        <a:t> нем</a:t>
                      </a:r>
                      <a:r>
                        <a:rPr lang="ru-RU" dirty="0" smtClean="0"/>
                        <a:t> главный герой с легкостью и не задумываясь убивает людей всеми</a:t>
                      </a:r>
                      <a:r>
                        <a:rPr lang="ru-RU" baseline="0" dirty="0" smtClean="0"/>
                        <a:t> возможными способами.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Захотелось ли тебе быть таким же крутым?</a:t>
                      </a:r>
                    </a:p>
                    <a:p>
                      <a:r>
                        <a:rPr lang="ru-RU" dirty="0" smtClean="0"/>
                        <a:t>Что</a:t>
                      </a:r>
                      <a:r>
                        <a:rPr lang="ru-RU" baseline="0" dirty="0" smtClean="0"/>
                        <a:t> будешь делать, чтобы развить такие же качества?</a:t>
                      </a:r>
                    </a:p>
                    <a:p>
                      <a:r>
                        <a:rPr lang="ru-RU" baseline="0" dirty="0" smtClean="0"/>
                        <a:t>Если начнешь тренироваться, измениться ли твое отношение к окружающим людям?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"/>
          <a:ext cx="8143900" cy="6743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50"/>
                <a:gridCol w="4071950"/>
              </a:tblGrid>
              <a:tr h="620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Проблема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585764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Ты увидел, как в школе дерутся двое парней.</a:t>
                      </a:r>
                    </a:p>
                    <a:p>
                      <a:r>
                        <a:rPr lang="ru-RU" baseline="0" dirty="0" smtClean="0"/>
                        <a:t> Тоже происходит в кафе (на улице).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ты поступишь?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80157">
                <a:tc>
                  <a:txBody>
                    <a:bodyPr/>
                    <a:lstStyle/>
                    <a:p>
                      <a:r>
                        <a:rPr lang="ru-RU" dirty="0" smtClean="0"/>
                        <a:t>Ты уезжаешь с родителями на неделю из дома. </a:t>
                      </a:r>
                    </a:p>
                    <a:p>
                      <a:r>
                        <a:rPr lang="ru-RU" dirty="0" smtClean="0"/>
                        <a:t>Ты увидел незнакомых людей</a:t>
                      </a:r>
                      <a:r>
                        <a:rPr lang="ru-RU" baseline="0" dirty="0" smtClean="0"/>
                        <a:t> поздно вечером выносящих большие сумки из твоего подъезда, они сложили их в машину и уехали.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Что, как ты считаешь, им нужно сделать, чтобы обезопасить свое жилище?</a:t>
                      </a:r>
                    </a:p>
                    <a:p>
                      <a:r>
                        <a:rPr lang="ru-RU" dirty="0" smtClean="0"/>
                        <a:t>Нужно ли тебе что-нибудь предпринимать по этому поводу?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Если да, то</a:t>
                      </a:r>
                      <a:r>
                        <a:rPr lang="ru-RU" baseline="0" dirty="0" smtClean="0"/>
                        <a:t> в какой последовательности?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7749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Простая каждодневная ситуация – возвращаясь из школы домой ты продолжаешь (как и в школе) увлеченно играть в замечательную игру на своем сотовом (смартфоне, планшете).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Подвергаешь ли ты при этом свою</a:t>
                      </a:r>
                      <a:r>
                        <a:rPr lang="ru-RU" baseline="0" dirty="0" smtClean="0"/>
                        <a:t> жизнь опасности?</a:t>
                      </a:r>
                    </a:p>
                    <a:p>
                      <a:r>
                        <a:rPr lang="ru-RU" baseline="0" dirty="0" smtClean="0"/>
                        <a:t> Если да, то какой?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42048" cy="5371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Меры пожарной безопасности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42918"/>
          <a:ext cx="8072462" cy="6215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31"/>
                <a:gridCol w="4036231"/>
              </a:tblGrid>
              <a:tr h="7367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Условия проблемной ситуации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317448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Вы с дедушкой живете в одной квартире и ему иногда приходиться разогревать пищу самому.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Вводная - у тебя есть брат (сестра) дошкольник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Какие правила безопасности вашей</a:t>
                      </a:r>
                      <a:r>
                        <a:rPr lang="ru-RU" baseline="0" dirty="0" smtClean="0"/>
                        <a:t> семье</a:t>
                      </a:r>
                      <a:r>
                        <a:rPr lang="ru-RU" dirty="0" smtClean="0"/>
                        <a:t> необходимо соблюдать, чтобы не произошло взрыва бытового газа или пожара?</a:t>
                      </a:r>
                    </a:p>
                    <a:p>
                      <a:r>
                        <a:rPr lang="ru-RU" dirty="0" smtClean="0"/>
                        <a:t>Что необходимо добавить к выработанным</a:t>
                      </a:r>
                      <a:r>
                        <a:rPr lang="ru-RU" baseline="0" dirty="0" smtClean="0"/>
                        <a:t> правилам для обеспечения безопасности?</a:t>
                      </a:r>
                      <a:endParaRPr lang="ru-RU" dirty="0"/>
                    </a:p>
                  </a:txBody>
                  <a:tcPr>
                    <a:solidFill>
                      <a:srgbClr val="C4EEF0"/>
                    </a:solidFill>
                  </a:tcPr>
                </a:tc>
              </a:tr>
              <a:tr h="3160855">
                <a:tc>
                  <a:txBody>
                    <a:bodyPr/>
                    <a:lstStyle/>
                    <a:p>
                      <a:r>
                        <a:rPr lang="ru-RU" dirty="0" smtClean="0"/>
                        <a:t>Гуляя</a:t>
                      </a:r>
                      <a:r>
                        <a:rPr lang="ru-RU" baseline="0" dirty="0" smtClean="0"/>
                        <a:t> в лесу ты почувствовал запах гари.</a:t>
                      </a:r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Дома, при просмотре телевизора (игре на компьютере и.т.п.), ты почувствовал запах горелой проводки.</a:t>
                      </a:r>
                      <a:endParaRPr lang="ru-RU" dirty="0"/>
                    </a:p>
                  </a:txBody>
                  <a:tcPr>
                    <a:solidFill>
                      <a:srgbClr val="E784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Проявлением какого вида пожара это может быть?</a:t>
                      </a:r>
                    </a:p>
                    <a:p>
                      <a:r>
                        <a:rPr lang="ru-RU" dirty="0" smtClean="0"/>
                        <a:t>Как спасаться при различных видах пожара в лесу?</a:t>
                      </a:r>
                    </a:p>
                    <a:p>
                      <a:r>
                        <a:rPr lang="ru-RU" dirty="0" smtClean="0"/>
                        <a:t>Как ты считаешь,</a:t>
                      </a:r>
                      <a:r>
                        <a:rPr lang="ru-RU" baseline="0" dirty="0" smtClean="0"/>
                        <a:t> что является основными причинами  лесных пожаров?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Какова будет последовательность твоих действий?</a:t>
                      </a:r>
                      <a:endParaRPr lang="ru-RU" dirty="0"/>
                    </a:p>
                  </a:txBody>
                  <a:tcPr>
                    <a:solidFill>
                      <a:srgbClr val="839E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883</TotalTime>
  <Words>1925</Words>
  <Application>Microsoft Office PowerPoint</Application>
  <PresentationFormat>Экран (4:3)</PresentationFormat>
  <Paragraphs>250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Times New Roman</vt:lpstr>
      <vt:lpstr>Trebuchet MS</vt:lpstr>
      <vt:lpstr>Wingdings</vt:lpstr>
      <vt:lpstr>Wingdings 2</vt:lpstr>
      <vt:lpstr>Изящная</vt:lpstr>
      <vt:lpstr>Создание проблемных ситуаций через решение задач связанных с жизнью на уроках ОБЖ   в 8-классах</vt:lpstr>
      <vt:lpstr>Презентация PowerPoint</vt:lpstr>
      <vt:lpstr>Функции проблемного обучения </vt:lpstr>
      <vt:lpstr>Деятельность педагога и обучающихся в  условиях проблемного метода обучения</vt:lpstr>
      <vt:lpstr>Тема «Ситуации криминогенного характера»</vt:lpstr>
      <vt:lpstr>Презентация PowerPoint</vt:lpstr>
      <vt:lpstr>Презентация PowerPoint</vt:lpstr>
      <vt:lpstr>Презентация PowerPoint</vt:lpstr>
      <vt:lpstr>Меры пожарной безопасности</vt:lpstr>
      <vt:lpstr>Презентация PowerPoint</vt:lpstr>
      <vt:lpstr>Тема «оказание первой доврачебной помощи»</vt:lpstr>
      <vt:lpstr>Презентация PowerPoint</vt:lpstr>
      <vt:lpstr>Опасные ситуации на дороге</vt:lpstr>
      <vt:lpstr>Опасные ситуации на транспорте</vt:lpstr>
      <vt:lpstr>Общие понятия о здоровье как основной ценности человека.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проблемных ситуаций через решение задач связанных с жизнью на уроках ОБЖ</dc:title>
  <dc:creator>сергей</dc:creator>
  <cp:lastModifiedBy>владимир</cp:lastModifiedBy>
  <cp:revision>11</cp:revision>
  <dcterms:created xsi:type="dcterms:W3CDTF">2013-01-29T12:02:41Z</dcterms:created>
  <dcterms:modified xsi:type="dcterms:W3CDTF">2023-06-02T08:13:56Z</dcterms:modified>
</cp:coreProperties>
</file>